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2"/>
  </p:notesMasterIdLst>
  <p:sldIdLst>
    <p:sldId id="256" r:id="rId2"/>
    <p:sldId id="258" r:id="rId3"/>
    <p:sldId id="261" r:id="rId4"/>
    <p:sldId id="266" r:id="rId5"/>
    <p:sldId id="262" r:id="rId6"/>
    <p:sldId id="259" r:id="rId7"/>
    <p:sldId id="260" r:id="rId8"/>
    <p:sldId id="267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93BA0-C8E2-43B1-ACF6-C41EFFC9AB43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665A790-6649-45D1-9BB1-BC2A28C2709F}">
      <dgm:prSet phldrT="[Text]" custT="1"/>
      <dgm:spPr>
        <a:xfrm>
          <a:off x="1831593" y="-208983"/>
          <a:ext cx="1859288" cy="800627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1.sensibiliser  au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contexte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communicatif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et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culturel</a:t>
          </a:r>
          <a:endParaRPr lang="en-GB" sz="16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1CAEE89-C280-4A70-BA56-B5B51CB36FB1}" type="parTrans" cxnId="{35D12343-B695-42F1-9423-8A121B1B005D}">
      <dgm:prSet/>
      <dgm:spPr/>
      <dgm:t>
        <a:bodyPr/>
        <a:lstStyle/>
        <a:p>
          <a:endParaRPr lang="en-GB"/>
        </a:p>
      </dgm:t>
    </dgm:pt>
    <dgm:pt modelId="{B0D54D3D-9B1B-420F-9B66-404964F74246}" type="sibTrans" cxnId="{35D12343-B695-42F1-9423-8A121B1B005D}">
      <dgm:prSet/>
      <dgm:spPr>
        <a:xfrm>
          <a:off x="515066" y="-292689"/>
          <a:ext cx="4492343" cy="4492343"/>
        </a:xfrm>
        <a:prstGeom prst="circularArrow">
          <a:avLst>
            <a:gd name="adj1" fmla="val 5544"/>
            <a:gd name="adj2" fmla="val 330680"/>
            <a:gd name="adj3" fmla="val 14040046"/>
            <a:gd name="adj4" fmla="val 17227231"/>
            <a:gd name="adj5" fmla="val 5757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AFF7772F-5D49-43D4-9E51-96D32ED4315D}">
      <dgm:prSet phldrT="[Text]" custT="1"/>
      <dgm:spPr>
        <a:xfrm>
          <a:off x="3629434" y="525785"/>
          <a:ext cx="2014194" cy="1048904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3.faire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exercer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des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compétences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complexes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en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permettant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le passage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d'une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langue à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l'autre</a:t>
          </a:r>
          <a:endParaRPr lang="en-GB" sz="14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D6AC70E-8256-415B-B7FD-CBCFB8AEDDC3}" type="parTrans" cxnId="{7DCD3422-46AF-42CC-ABA9-EE620ECED912}">
      <dgm:prSet/>
      <dgm:spPr/>
      <dgm:t>
        <a:bodyPr/>
        <a:lstStyle/>
        <a:p>
          <a:endParaRPr lang="en-GB"/>
        </a:p>
      </dgm:t>
    </dgm:pt>
    <dgm:pt modelId="{52619DC9-94FB-4B53-872E-E435382DE4AE}" type="sibTrans" cxnId="{7DCD3422-46AF-42CC-ABA9-EE620ECED912}">
      <dgm:prSet/>
      <dgm:spPr/>
      <dgm:t>
        <a:bodyPr/>
        <a:lstStyle/>
        <a:p>
          <a:endParaRPr lang="en-GB"/>
        </a:p>
      </dgm:t>
    </dgm:pt>
    <dgm:pt modelId="{BD8D08DA-265A-4C47-A28D-DD2B80D34933}">
      <dgm:prSet phldrT="[Text]" custT="1"/>
      <dgm:spPr>
        <a:xfrm>
          <a:off x="277124" y="457211"/>
          <a:ext cx="1659626" cy="805074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8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2.faciliter </a:t>
          </a:r>
          <a:r>
            <a:rPr lang="en-GB" sz="18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l'accès</a:t>
          </a:r>
          <a:r>
            <a:rPr lang="en-GB" sz="18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au </a:t>
          </a:r>
          <a:r>
            <a:rPr lang="en-GB" sz="18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sens</a:t>
          </a:r>
          <a:endParaRPr lang="en-GB" sz="18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BAD1568-A48D-4415-949F-26E963B0048B}" type="parTrans" cxnId="{E7469237-8928-45CC-BB90-F5D56FCCBA7B}">
      <dgm:prSet/>
      <dgm:spPr/>
      <dgm:t>
        <a:bodyPr/>
        <a:lstStyle/>
        <a:p>
          <a:endParaRPr lang="en-GB"/>
        </a:p>
      </dgm:t>
    </dgm:pt>
    <dgm:pt modelId="{ABB69A17-3ABC-4697-A0B9-8CECCD97DE0A}" type="sibTrans" cxnId="{E7469237-8928-45CC-BB90-F5D56FCCBA7B}">
      <dgm:prSet/>
      <dgm:spPr/>
      <dgm:t>
        <a:bodyPr/>
        <a:lstStyle/>
        <a:p>
          <a:endParaRPr lang="en-GB"/>
        </a:p>
      </dgm:t>
    </dgm:pt>
    <dgm:pt modelId="{C2C0E5C1-F33C-4396-B12E-3CCE18E59BBD}">
      <dgm:prSet custT="1"/>
      <dgm:spPr>
        <a:xfrm>
          <a:off x="124720" y="1645972"/>
          <a:ext cx="2274220" cy="165961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4.permettre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une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 prise de conscience de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l’ensemble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des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compétences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en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jeu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dans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l’apprentissage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d’une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langue et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une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 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meilleure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évaluation</a:t>
          </a:r>
          <a:r>
            <a:rPr lang="en-GB" sz="16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des acquis.</a:t>
          </a:r>
        </a:p>
      </dgm:t>
    </dgm:pt>
    <dgm:pt modelId="{AD80C6AD-EBEE-48A1-96C2-933B39F31FED}" type="parTrans" cxnId="{AC357F8D-0915-4DC9-8769-7137E6B48D30}">
      <dgm:prSet/>
      <dgm:spPr/>
      <dgm:t>
        <a:bodyPr/>
        <a:lstStyle/>
        <a:p>
          <a:endParaRPr lang="en-GB"/>
        </a:p>
      </dgm:t>
    </dgm:pt>
    <dgm:pt modelId="{E596B8FC-025D-45F6-9377-7FD0856E183C}" type="sibTrans" cxnId="{AC357F8D-0915-4DC9-8769-7137E6B48D30}">
      <dgm:prSet/>
      <dgm:spPr/>
      <dgm:t>
        <a:bodyPr/>
        <a:lstStyle/>
        <a:p>
          <a:endParaRPr lang="en-GB"/>
        </a:p>
      </dgm:t>
    </dgm:pt>
    <dgm:pt modelId="{7A79BB25-13C5-4C03-8FCB-411DF9B3A4E7}">
      <dgm:prSet custT="1"/>
      <dgm:spPr>
        <a:xfrm>
          <a:off x="2328254" y="1854596"/>
          <a:ext cx="3371505" cy="2659679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5.faire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référence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à de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nombreuses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 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activités</a:t>
          </a:r>
          <a:endParaRPr lang="en-GB" sz="14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algn="ctr"/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des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activités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 type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traduction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 :</a:t>
          </a:r>
        </a:p>
        <a:p>
          <a:pPr algn="ctr"/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d’une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langue à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l’autre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,</a:t>
          </a:r>
        </a:p>
        <a:p>
          <a:pPr algn="ctr"/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d’un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discours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(document oral) à un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texte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écrit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et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inversement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,</a:t>
          </a:r>
        </a:p>
        <a:p>
          <a:pPr algn="ctr"/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d’une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image à un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discours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ou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à un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texte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,</a:t>
          </a:r>
        </a:p>
        <a:p>
          <a:pPr algn="ctr"/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d’un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registre</a:t>
          </a:r>
          <a:r>
            <a:rPr lang="en-GB" sz="14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 langue à un </a:t>
          </a:r>
          <a:r>
            <a:rPr lang="en-GB" sz="1400" b="1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autre</a:t>
          </a:r>
          <a:r>
            <a:rPr lang="en-GB" sz="10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.</a:t>
          </a:r>
        </a:p>
      </dgm:t>
    </dgm:pt>
    <dgm:pt modelId="{9CF021BD-BA7C-4EDA-8B94-479C07697960}" type="parTrans" cxnId="{B9887F9C-7A2D-489A-98A5-95F728608E1A}">
      <dgm:prSet/>
      <dgm:spPr/>
      <dgm:t>
        <a:bodyPr/>
        <a:lstStyle/>
        <a:p>
          <a:endParaRPr lang="en-GB"/>
        </a:p>
      </dgm:t>
    </dgm:pt>
    <dgm:pt modelId="{21BF2F2B-03C3-471A-B3D0-57920BEC1963}" type="sibTrans" cxnId="{B9887F9C-7A2D-489A-98A5-95F728608E1A}">
      <dgm:prSet/>
      <dgm:spPr/>
      <dgm:t>
        <a:bodyPr/>
        <a:lstStyle/>
        <a:p>
          <a:endParaRPr lang="en-GB"/>
        </a:p>
      </dgm:t>
    </dgm:pt>
    <dgm:pt modelId="{26374995-7B3A-48F5-AA19-3F8C9BFFED87}" type="pres">
      <dgm:prSet presAssocID="{94F93BA0-C8E2-43B1-ACF6-C41EFFC9AB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58C4189-5CD8-41E9-B2BD-2A29E1206EC6}" type="pres">
      <dgm:prSet presAssocID="{94F93BA0-C8E2-43B1-ACF6-C41EFFC9AB43}" presName="cycle" presStyleCnt="0"/>
      <dgm:spPr/>
    </dgm:pt>
    <dgm:pt modelId="{862BD61C-9EA6-4972-8041-B76146F6BF6D}" type="pres">
      <dgm:prSet presAssocID="{2665A790-6649-45D1-9BB1-BC2A28C2709F}" presName="nodeFirstNode" presStyleLbl="node1" presStyleIdx="0" presStyleCnt="5" custScaleX="116651" custScaleY="77961" custRadScaleRad="102942" custRadScaleInc="-4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C308B6-D388-4923-86FF-992A535ABEE6}" type="pres">
      <dgm:prSet presAssocID="{B0D54D3D-9B1B-420F-9B66-404964F74246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3424C162-733E-41A4-AD63-2E00AE70C009}" type="pres">
      <dgm:prSet presAssocID="{AFF7772F-5D49-43D4-9E51-96D32ED4315D}" presName="nodeFollowingNodes" presStyleLbl="node1" presStyleIdx="1" presStyleCnt="5" custScaleX="98066" custScaleY="102137" custRadScaleRad="112364" custRadScaleInc="-190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E9FF96-5EED-48EE-A5DE-D910626FFB6D}" type="pres">
      <dgm:prSet presAssocID="{7A79BB25-13C5-4C03-8FCB-411DF9B3A4E7}" presName="nodeFollowingNodes" presStyleLbl="node1" presStyleIdx="2" presStyleCnt="5" custScaleX="164150" custScaleY="258986" custRadScaleRad="98327" custRadScaleInc="-318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AD80B4-6229-446F-A3E8-154C5297BDD9}" type="pres">
      <dgm:prSet presAssocID="{C2C0E5C1-F33C-4396-B12E-3CCE18E59BBD}" presName="nodeFollowingNodes" presStyleLbl="node1" presStyleIdx="3" presStyleCnt="5" custScaleX="110726" custScaleY="161605" custRadScaleRad="80601" custRadScaleInc="66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D4F49B-0705-4C77-AE53-7954516A9BE0}" type="pres">
      <dgm:prSet presAssocID="{BD8D08DA-265A-4C47-A28D-DD2B80D34933}" presName="nodeFollowingNodes" presStyleLbl="node1" presStyleIdx="4" presStyleCnt="5" custScaleX="80803" custScaleY="78394" custRadScaleRad="108149" custRadScaleInc="316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4FF390-CC23-4256-A8E9-DBC99D5C1A58}" type="presOf" srcId="{7A79BB25-13C5-4C03-8FCB-411DF9B3A4E7}" destId="{5DE9FF96-5EED-48EE-A5DE-D910626FFB6D}" srcOrd="0" destOrd="0" presId="urn:microsoft.com/office/officeart/2005/8/layout/cycle3"/>
    <dgm:cxn modelId="{35D12343-B695-42F1-9423-8A121B1B005D}" srcId="{94F93BA0-C8E2-43B1-ACF6-C41EFFC9AB43}" destId="{2665A790-6649-45D1-9BB1-BC2A28C2709F}" srcOrd="0" destOrd="0" parTransId="{B1CAEE89-C280-4A70-BA56-B5B51CB36FB1}" sibTransId="{B0D54D3D-9B1B-420F-9B66-404964F74246}"/>
    <dgm:cxn modelId="{7DCD3422-46AF-42CC-ABA9-EE620ECED912}" srcId="{94F93BA0-C8E2-43B1-ACF6-C41EFFC9AB43}" destId="{AFF7772F-5D49-43D4-9E51-96D32ED4315D}" srcOrd="1" destOrd="0" parTransId="{DD6AC70E-8256-415B-B7FD-CBCFB8AEDDC3}" sibTransId="{52619DC9-94FB-4B53-872E-E435382DE4AE}"/>
    <dgm:cxn modelId="{AC357F8D-0915-4DC9-8769-7137E6B48D30}" srcId="{94F93BA0-C8E2-43B1-ACF6-C41EFFC9AB43}" destId="{C2C0E5C1-F33C-4396-B12E-3CCE18E59BBD}" srcOrd="3" destOrd="0" parTransId="{AD80C6AD-EBEE-48A1-96C2-933B39F31FED}" sibTransId="{E596B8FC-025D-45F6-9377-7FD0856E183C}"/>
    <dgm:cxn modelId="{B9887F9C-7A2D-489A-98A5-95F728608E1A}" srcId="{94F93BA0-C8E2-43B1-ACF6-C41EFFC9AB43}" destId="{7A79BB25-13C5-4C03-8FCB-411DF9B3A4E7}" srcOrd="2" destOrd="0" parTransId="{9CF021BD-BA7C-4EDA-8B94-479C07697960}" sibTransId="{21BF2F2B-03C3-471A-B3D0-57920BEC1963}"/>
    <dgm:cxn modelId="{290BA17D-5B01-4485-BBE1-537037B4E1F9}" type="presOf" srcId="{B0D54D3D-9B1B-420F-9B66-404964F74246}" destId="{32C308B6-D388-4923-86FF-992A535ABEE6}" srcOrd="0" destOrd="0" presId="urn:microsoft.com/office/officeart/2005/8/layout/cycle3"/>
    <dgm:cxn modelId="{1A0F598C-09E4-4536-BD09-FAA0E6F96E3E}" type="presOf" srcId="{C2C0E5C1-F33C-4396-B12E-3CCE18E59BBD}" destId="{1DAD80B4-6229-446F-A3E8-154C5297BDD9}" srcOrd="0" destOrd="0" presId="urn:microsoft.com/office/officeart/2005/8/layout/cycle3"/>
    <dgm:cxn modelId="{E7469237-8928-45CC-BB90-F5D56FCCBA7B}" srcId="{94F93BA0-C8E2-43B1-ACF6-C41EFFC9AB43}" destId="{BD8D08DA-265A-4C47-A28D-DD2B80D34933}" srcOrd="4" destOrd="0" parTransId="{2BAD1568-A48D-4415-949F-26E963B0048B}" sibTransId="{ABB69A17-3ABC-4697-A0B9-8CECCD97DE0A}"/>
    <dgm:cxn modelId="{FDC1C2EE-1D71-4BB8-B107-AF2E70186B5E}" type="presOf" srcId="{2665A790-6649-45D1-9BB1-BC2A28C2709F}" destId="{862BD61C-9EA6-4972-8041-B76146F6BF6D}" srcOrd="0" destOrd="0" presId="urn:microsoft.com/office/officeart/2005/8/layout/cycle3"/>
    <dgm:cxn modelId="{4374CEE7-80FA-4DD3-974C-79545E6F1DEC}" type="presOf" srcId="{94F93BA0-C8E2-43B1-ACF6-C41EFFC9AB43}" destId="{26374995-7B3A-48F5-AA19-3F8C9BFFED87}" srcOrd="0" destOrd="0" presId="urn:microsoft.com/office/officeart/2005/8/layout/cycle3"/>
    <dgm:cxn modelId="{29A5130C-B933-4066-AEE1-96AD23CDF499}" type="presOf" srcId="{AFF7772F-5D49-43D4-9E51-96D32ED4315D}" destId="{3424C162-733E-41A4-AD63-2E00AE70C009}" srcOrd="0" destOrd="0" presId="urn:microsoft.com/office/officeart/2005/8/layout/cycle3"/>
    <dgm:cxn modelId="{EADB43EB-78AC-45EB-B70C-60B196F3F1EB}" type="presOf" srcId="{BD8D08DA-265A-4C47-A28D-DD2B80D34933}" destId="{03D4F49B-0705-4C77-AE53-7954516A9BE0}" srcOrd="0" destOrd="0" presId="urn:microsoft.com/office/officeart/2005/8/layout/cycle3"/>
    <dgm:cxn modelId="{AC0900B0-7CA2-46C0-9001-E86E6DDEBA34}" type="presParOf" srcId="{26374995-7B3A-48F5-AA19-3F8C9BFFED87}" destId="{958C4189-5CD8-41E9-B2BD-2A29E1206EC6}" srcOrd="0" destOrd="0" presId="urn:microsoft.com/office/officeart/2005/8/layout/cycle3"/>
    <dgm:cxn modelId="{D5C0766A-E18D-4B92-AA0F-DF7B674797F9}" type="presParOf" srcId="{958C4189-5CD8-41E9-B2BD-2A29E1206EC6}" destId="{862BD61C-9EA6-4972-8041-B76146F6BF6D}" srcOrd="0" destOrd="0" presId="urn:microsoft.com/office/officeart/2005/8/layout/cycle3"/>
    <dgm:cxn modelId="{E474DFA7-41AA-4878-92E0-0137BDE63F31}" type="presParOf" srcId="{958C4189-5CD8-41E9-B2BD-2A29E1206EC6}" destId="{32C308B6-D388-4923-86FF-992A535ABEE6}" srcOrd="1" destOrd="0" presId="urn:microsoft.com/office/officeart/2005/8/layout/cycle3"/>
    <dgm:cxn modelId="{84583827-A131-49C8-93E9-7A3EA025F945}" type="presParOf" srcId="{958C4189-5CD8-41E9-B2BD-2A29E1206EC6}" destId="{3424C162-733E-41A4-AD63-2E00AE70C009}" srcOrd="2" destOrd="0" presId="urn:microsoft.com/office/officeart/2005/8/layout/cycle3"/>
    <dgm:cxn modelId="{79E29897-FD6B-4E60-9814-5F285B21BD05}" type="presParOf" srcId="{958C4189-5CD8-41E9-B2BD-2A29E1206EC6}" destId="{5DE9FF96-5EED-48EE-A5DE-D910626FFB6D}" srcOrd="3" destOrd="0" presId="urn:microsoft.com/office/officeart/2005/8/layout/cycle3"/>
    <dgm:cxn modelId="{E32B489D-F32F-417E-B90E-2C9CF91EEA0C}" type="presParOf" srcId="{958C4189-5CD8-41E9-B2BD-2A29E1206EC6}" destId="{1DAD80B4-6229-446F-A3E8-154C5297BDD9}" srcOrd="4" destOrd="0" presId="urn:microsoft.com/office/officeart/2005/8/layout/cycle3"/>
    <dgm:cxn modelId="{D3D276AC-30C1-41F5-8118-AA2E890B607C}" type="presParOf" srcId="{958C4189-5CD8-41E9-B2BD-2A29E1206EC6}" destId="{03D4F49B-0705-4C77-AE53-7954516A9BE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308B6-D388-4923-86FF-992A535ABEE6}">
      <dsp:nvSpPr>
        <dsp:cNvPr id="0" name=""/>
        <dsp:cNvSpPr/>
      </dsp:nvSpPr>
      <dsp:spPr>
        <a:xfrm>
          <a:off x="741643" y="-648986"/>
          <a:ext cx="4733825" cy="4733825"/>
        </a:xfrm>
        <a:prstGeom prst="circularArrow">
          <a:avLst>
            <a:gd name="adj1" fmla="val 5544"/>
            <a:gd name="adj2" fmla="val 330680"/>
            <a:gd name="adj3" fmla="val 14040046"/>
            <a:gd name="adj4" fmla="val 17227231"/>
            <a:gd name="adj5" fmla="val 5757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BD61C-9EA6-4972-8041-B76146F6BF6D}">
      <dsp:nvSpPr>
        <dsp:cNvPr id="0" name=""/>
        <dsp:cNvSpPr/>
      </dsp:nvSpPr>
      <dsp:spPr>
        <a:xfrm>
          <a:off x="1829237" y="-374200"/>
          <a:ext cx="2558638" cy="855003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1.sensibiliser  au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contexte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communicatif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et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culturel</a:t>
          </a:r>
          <a:endParaRPr lang="en-GB" sz="16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870975" y="-332462"/>
        <a:ext cx="2475162" cy="771527"/>
      </dsp:txXfrm>
    </dsp:sp>
    <dsp:sp modelId="{3424C162-733E-41A4-AD63-2E00AE70C009}">
      <dsp:nvSpPr>
        <dsp:cNvPr id="0" name=""/>
        <dsp:cNvSpPr/>
      </dsp:nvSpPr>
      <dsp:spPr>
        <a:xfrm>
          <a:off x="4108962" y="398308"/>
          <a:ext cx="2150992" cy="1120143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3.faire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exercer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des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compétences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complexes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en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permettant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le passage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d'une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langue à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l'autre</a:t>
          </a:r>
          <a:endParaRPr lang="en-GB" sz="14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163643" y="452989"/>
        <a:ext cx="2041630" cy="1010781"/>
      </dsp:txXfrm>
    </dsp:sp>
    <dsp:sp modelId="{5DE9FF96-5EED-48EE-A5DE-D910626FFB6D}">
      <dsp:nvSpPr>
        <dsp:cNvPr id="0" name=""/>
        <dsp:cNvSpPr/>
      </dsp:nvSpPr>
      <dsp:spPr>
        <a:xfrm>
          <a:off x="3005556" y="1787141"/>
          <a:ext cx="3600488" cy="2840316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5.faire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référence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à de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nombreuses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 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activités</a:t>
          </a:r>
          <a:endParaRPr lang="en-GB" sz="14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des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activités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 type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traduction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 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d’une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langue à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l’autre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d’un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discours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(document oral) à un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texte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écrit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et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inversement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d’une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image à un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discours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ou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à un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texte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d’un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registre</a:t>
          </a:r>
          <a:r>
            <a:rPr lang="en-GB" sz="14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 langue à un </a:t>
          </a:r>
          <a:r>
            <a:rPr lang="en-GB" sz="14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autre</a:t>
          </a:r>
          <a:r>
            <a:rPr lang="en-GB" sz="10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.</a:t>
          </a:r>
        </a:p>
      </dsp:txBody>
      <dsp:txXfrm>
        <a:off x="3144209" y="1925794"/>
        <a:ext cx="3323182" cy="2563010"/>
      </dsp:txXfrm>
    </dsp:sp>
    <dsp:sp modelId="{1DAD80B4-6229-446F-A3E8-154C5297BDD9}">
      <dsp:nvSpPr>
        <dsp:cNvPr id="0" name=""/>
        <dsp:cNvSpPr/>
      </dsp:nvSpPr>
      <dsp:spPr>
        <a:xfrm>
          <a:off x="414014" y="1574384"/>
          <a:ext cx="2428678" cy="1772332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4.permettre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une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 prise de conscience de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l’ensemble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des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compétences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en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jeu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dans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l’apprentissage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d’une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langue et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une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 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meilleure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évaluation</a:t>
          </a:r>
          <a:r>
            <a:rPr lang="en-GB" sz="16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des acquis.</a:t>
          </a:r>
        </a:p>
      </dsp:txBody>
      <dsp:txXfrm>
        <a:off x="500532" y="1660902"/>
        <a:ext cx="2255642" cy="1599296"/>
      </dsp:txXfrm>
    </dsp:sp>
    <dsp:sp modelId="{03D4F49B-0705-4C77-AE53-7954516A9BE0}">
      <dsp:nvSpPr>
        <dsp:cNvPr id="0" name=""/>
        <dsp:cNvSpPr/>
      </dsp:nvSpPr>
      <dsp:spPr>
        <a:xfrm>
          <a:off x="578962" y="327773"/>
          <a:ext cx="1772343" cy="859752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2.faciliter </a:t>
          </a:r>
          <a:r>
            <a:rPr lang="en-GB" sz="18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l'accès</a:t>
          </a:r>
          <a:r>
            <a:rPr lang="en-GB" sz="18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 au </a:t>
          </a:r>
          <a:r>
            <a:rPr lang="en-GB" sz="1800" b="1" kern="1200" dirty="0" err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sens</a:t>
          </a:r>
          <a:endParaRPr lang="en-GB" sz="1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20932" y="369743"/>
        <a:ext cx="1688403" cy="775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06524-8CB3-47CA-AD15-7A0BDE0FEE66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937A-42DA-4A7E-ADE7-59DAA6A4A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9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937A-42DA-4A7E-ADE7-59DAA6A4AE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8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9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8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67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1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25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98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8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5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8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1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0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8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5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4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0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A686-F5BF-4E2C-BD5A-CF7AEF45C52E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127405-C165-4B57-8A58-34B4786B8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08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K16vrna6jw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m.coe.int/cecr-volume-complementaire-avec-de-nouveaux-descripteurs/16807875d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32" y="2640111"/>
            <a:ext cx="4398026" cy="4412735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8333913" y="3050247"/>
            <a:ext cx="3822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accent1"/>
                </a:solidFill>
              </a:rPr>
              <a:t> </a:t>
            </a:r>
            <a:r>
              <a:rPr lang="fr-FR" b="1" i="1" dirty="0">
                <a:solidFill>
                  <a:srgbClr val="C00000"/>
                </a:solidFill>
              </a:rPr>
              <a:t>L'éducation est l'art de faire passer le conscient dans l'inconscient</a:t>
            </a:r>
            <a:r>
              <a:rPr lang="fr-FR" i="1" dirty="0">
                <a:solidFill>
                  <a:srgbClr val="C00000"/>
                </a:solidFill>
              </a:rPr>
              <a:t>.</a:t>
            </a:r>
          </a:p>
          <a:p>
            <a:r>
              <a:rPr lang="fr-FR" dirty="0">
                <a:solidFill>
                  <a:srgbClr val="C00000"/>
                </a:solidFill>
              </a:rPr>
              <a:t>                  Gustave Le Bon</a:t>
            </a:r>
          </a:p>
        </p:txBody>
      </p:sp>
      <p:sp>
        <p:nvSpPr>
          <p:cNvPr id="6" name="Dreptunghi 5"/>
          <p:cNvSpPr/>
          <p:nvPr/>
        </p:nvSpPr>
        <p:spPr>
          <a:xfrm>
            <a:off x="2662027" y="247157"/>
            <a:ext cx="7854696" cy="18371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</a:t>
            </a:r>
            <a:r>
              <a:rPr lang="fr-F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médiation en classe de </a:t>
            </a:r>
            <a:r>
              <a:rPr lang="fr-F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FLE</a:t>
            </a:r>
            <a:endParaRPr lang="en-GB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8983920" y="5934670"/>
            <a:ext cx="320808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/>
              <a:t>Propos</a:t>
            </a:r>
            <a:r>
              <a:rPr lang="fr-FR" b="1" dirty="0" err="1"/>
              <a:t>ée</a:t>
            </a:r>
            <a:r>
              <a:rPr lang="fr-FR" b="1" dirty="0"/>
              <a:t> par le </a:t>
            </a:r>
            <a:r>
              <a:rPr lang="fr-FR" b="1" dirty="0" smtClean="0"/>
              <a:t>professeur </a:t>
            </a:r>
            <a:endParaRPr lang="fr-FR" b="1" dirty="0"/>
          </a:p>
          <a:p>
            <a:pPr algn="ctr"/>
            <a:r>
              <a:rPr lang="fr-FR" b="1" dirty="0" err="1"/>
              <a:t>Otilia</a:t>
            </a:r>
            <a:r>
              <a:rPr lang="fr-FR" b="1" dirty="0"/>
              <a:t> </a:t>
            </a:r>
            <a:r>
              <a:rPr lang="fr-FR" b="1" dirty="0" err="1" smtClean="0"/>
              <a:t>Bengescu</a:t>
            </a:r>
            <a:r>
              <a:rPr lang="fr-FR" b="1" dirty="0" smtClean="0"/>
              <a:t>,</a:t>
            </a:r>
            <a:endParaRPr lang="fr-FR" b="1" dirty="0"/>
          </a:p>
          <a:p>
            <a:pPr algn="ctr"/>
            <a:r>
              <a:rPr lang="fr-FR" b="1" dirty="0"/>
              <a:t>Lycée Technologique No.2</a:t>
            </a:r>
            <a:endParaRPr lang="en-GB" b="1" dirty="0"/>
          </a:p>
        </p:txBody>
      </p:sp>
      <p:pic>
        <p:nvPicPr>
          <p:cNvPr id="13" name="I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73" y="202213"/>
            <a:ext cx="1362075" cy="933450"/>
          </a:xfrm>
          <a:prstGeom prst="rect">
            <a:avLst/>
          </a:prstGeom>
        </p:spPr>
      </p:pic>
      <p:sp>
        <p:nvSpPr>
          <p:cNvPr id="3" name="Dreptunghi 2"/>
          <p:cNvSpPr/>
          <p:nvPr/>
        </p:nvSpPr>
        <p:spPr>
          <a:xfrm rot="21168934">
            <a:off x="172110" y="2365845"/>
            <a:ext cx="4693230" cy="304698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Démultiplication  de la formation </a:t>
            </a:r>
            <a:r>
              <a:rPr lang="fr-FR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CREFECO  </a:t>
            </a:r>
            <a:endParaRPr lang="fr-FR" sz="24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 </a:t>
            </a:r>
            <a:r>
              <a:rPr lang="fr-FR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Intégrer l’approche actionnelle   dans   son   enseignement du  FLE »,  </a:t>
            </a:r>
            <a:r>
              <a:rPr lang="fr-F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atelier</a:t>
            </a:r>
          </a:p>
          <a:p>
            <a:pPr algn="ctr"/>
            <a:r>
              <a:rPr lang="fr-FR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Séquence </a:t>
            </a:r>
            <a:r>
              <a:rPr lang="fr-FR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didactique: </a:t>
            </a:r>
            <a:endParaRPr lang="fr-FR" sz="24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400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chanson roumaine en classe de FLE</a:t>
            </a:r>
            <a:endParaRPr lang="ro-RO" sz="2400" b="0" i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832" y="1690571"/>
            <a:ext cx="2461308" cy="13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88" y="2566289"/>
            <a:ext cx="3910145" cy="12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02792" y="8726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+mn-lt"/>
              </a:rPr>
              <a:t>Pourquoi la médiation ?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b="1" dirty="0">
                <a:solidFill>
                  <a:schemeClr val="accent2"/>
                </a:solidFill>
                <a:latin typeface="+mn-lt"/>
              </a:rPr>
            </a:br>
            <a:r>
              <a:rPr lang="fr-FR" b="1" dirty="0">
                <a:solidFill>
                  <a:schemeClr val="accent2"/>
                </a:solidFill>
                <a:latin typeface="+mn-lt"/>
              </a:rPr>
              <a:t>Quel rôle peut-t-elle jouer dans l’apprentissage des langues? </a:t>
            </a:r>
            <a:r>
              <a:rPr lang="en-GB" dirty="0">
                <a:solidFill>
                  <a:schemeClr val="accent2"/>
                </a:solidFill>
              </a:rPr>
              <a:t/>
            </a:r>
            <a:br>
              <a:rPr lang="en-GB" dirty="0">
                <a:solidFill>
                  <a:schemeClr val="accent2"/>
                </a:solidFill>
              </a:rPr>
            </a:b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http://beagile.fr/images/beagile/formation/Tracom/QEcSysteme__cerebrau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520" y="5607988"/>
            <a:ext cx="1672456" cy="10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/>
          <p:cNvSpPr/>
          <p:nvPr/>
        </p:nvSpPr>
        <p:spPr>
          <a:xfrm>
            <a:off x="3113228" y="5989320"/>
            <a:ext cx="671657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i="1" dirty="0"/>
              <a:t>Plus les hommes seront éclairés, plus ils seront libres</a:t>
            </a:r>
            <a:r>
              <a:rPr lang="fr-FR" dirty="0"/>
              <a:t>. Voltaire</a:t>
            </a:r>
          </a:p>
        </p:txBody>
      </p:sp>
      <p:sp>
        <p:nvSpPr>
          <p:cNvPr id="5" name="Dreptunghi 4"/>
          <p:cNvSpPr/>
          <p:nvPr/>
        </p:nvSpPr>
        <p:spPr>
          <a:xfrm>
            <a:off x="586232" y="2191668"/>
            <a:ext cx="10107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« </a:t>
            </a:r>
            <a:r>
              <a:rPr lang="fr-FR" sz="2400" b="1" dirty="0"/>
              <a:t>Dans la médiation, l’utilisateur/apprenant agit comme un acteur social créant des passerelles et des outils pour construire et transmettre du sens soit dans la même langue, soit d’une langue à une autre (médiation </a:t>
            </a:r>
            <a:r>
              <a:rPr lang="fr-FR" sz="2400" b="1" dirty="0" err="1"/>
              <a:t>interlangues</a:t>
            </a:r>
            <a:r>
              <a:rPr lang="fr-FR" sz="2400" b="1" dirty="0"/>
              <a:t>).</a:t>
            </a:r>
          </a:p>
          <a:p>
            <a:pPr algn="just"/>
            <a:r>
              <a:rPr lang="fr-FR" sz="2400" b="1" dirty="0"/>
              <a:t> L’accent est mis sur le rôle de la langue dans des processus tels que créer l’espace et les conditions pour communiquer et/ou apprendre, collaborer pour construire un nouveau sens, encourager les autres à construire et à comprendre un nouveau sens et faire passer des informations nouvelles de façon adéquate. Le contexte peut être social, pédagogique, linguistique ou professionnel. »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277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2816352"/>
            <a:ext cx="9421368" cy="33606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1622">
            <a:off x="398398" y="767466"/>
            <a:ext cx="3095625" cy="2667000"/>
          </a:xfrm>
          <a:prstGeom prst="rect">
            <a:avLst/>
          </a:prstGeom>
        </p:spPr>
      </p:pic>
      <p:sp>
        <p:nvSpPr>
          <p:cNvPr id="6" name="Dreptunghi 5"/>
          <p:cNvSpPr/>
          <p:nvPr/>
        </p:nvSpPr>
        <p:spPr>
          <a:xfrm rot="1711924">
            <a:off x="819571" y="4462255"/>
            <a:ext cx="289864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i="1" dirty="0"/>
              <a:t>Il n'y a de bonnes leçons que celles qui sont données avec amour.</a:t>
            </a:r>
          </a:p>
          <a:p>
            <a:pPr algn="ctr"/>
            <a:r>
              <a:rPr lang="fr-FR" dirty="0"/>
              <a:t>Anatole France</a:t>
            </a:r>
          </a:p>
        </p:txBody>
      </p:sp>
      <p:graphicFrame>
        <p:nvGraphicFramePr>
          <p:cNvPr id="7" name="Nomogramă 6"/>
          <p:cNvGraphicFramePr/>
          <p:nvPr>
            <p:extLst>
              <p:ext uri="{D42A27DB-BD31-4B8C-83A1-F6EECF244321}">
                <p14:modId xmlns:p14="http://schemas.microsoft.com/office/powerpoint/2010/main" val="3526505550"/>
              </p:ext>
            </p:extLst>
          </p:nvPr>
        </p:nvGraphicFramePr>
        <p:xfrm>
          <a:off x="3669110" y="1884579"/>
          <a:ext cx="6606045" cy="475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reptunghi 4"/>
          <p:cNvSpPr/>
          <p:nvPr/>
        </p:nvSpPr>
        <p:spPr>
          <a:xfrm>
            <a:off x="2889747" y="359057"/>
            <a:ext cx="8735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</a:t>
            </a:r>
            <a:r>
              <a:rPr lang="ro-RO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</a:t>
            </a:r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touts de la médiation</a:t>
            </a:r>
            <a:endParaRPr lang="ro-RO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3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61428" y="33633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b="1" dirty="0">
                <a:solidFill>
                  <a:srgbClr val="C00000"/>
                </a:solidFill>
                <a:latin typeface="Calibri" panose="020F0502020204030204"/>
              </a:rPr>
              <a:t>Objectifs transversaux des activités de médiation</a:t>
            </a:r>
            <a:br>
              <a:rPr lang="fr-FR" altLang="fr-FR" b="1" dirty="0">
                <a:solidFill>
                  <a:srgbClr val="C00000"/>
                </a:solidFill>
                <a:latin typeface="Calibri" panose="020F0502020204030204"/>
              </a:rPr>
            </a:br>
            <a:endParaRPr lang="en-GB" dirty="0"/>
          </a:p>
        </p:txBody>
      </p:sp>
      <p:pic>
        <p:nvPicPr>
          <p:cNvPr id="5" name="Picture 4" descr="Résultat de recherche d'images pour &quot;cerveau divisé en deux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04" y="996735"/>
            <a:ext cx="1515922" cy="153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706624" y="3462499"/>
            <a:ext cx="745278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prstClr val="black"/>
                </a:solidFill>
                <a:latin typeface="Calibri" panose="020F0502020204030204"/>
              </a:rPr>
              <a:t>2. Développer la capacité à passer d’une langue à l’autre</a:t>
            </a:r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4098835" y="2631502"/>
            <a:ext cx="6060573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1. décloisonner l’utilisation des langues dans le domaine de</a:t>
            </a:r>
            <a:r>
              <a:rPr kumimoji="0" lang="ro-RO" altLang="fr-FR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l’apprentissage</a:t>
            </a:r>
          </a:p>
        </p:txBody>
      </p:sp>
      <p:sp>
        <p:nvSpPr>
          <p:cNvPr id="10" name="ZoneTexte 10"/>
          <p:cNvSpPr txBox="1">
            <a:spLocks noChangeArrowheads="1"/>
          </p:cNvSpPr>
          <p:nvPr/>
        </p:nvSpPr>
        <p:spPr bwMode="auto">
          <a:xfrm>
            <a:off x="1947671" y="3924164"/>
            <a:ext cx="8232581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3. Penser alternativement puis simultanément dans les deux langues</a:t>
            </a:r>
          </a:p>
        </p:txBody>
      </p:sp>
      <p:sp>
        <p:nvSpPr>
          <p:cNvPr id="11" name="ZoneTexte 8">
            <a:extLst>
              <a:ext uri="{FF2B5EF4-FFF2-40B4-BE49-F238E27FC236}">
                <a16:creationId xmlns="" xmlns:a16="http://schemas.microsoft.com/office/drawing/2014/main" id="{E5477D2C-5963-4034-B5F4-1D8C3B90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616" y="4379612"/>
            <a:ext cx="865979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4. Placer les langues en complémentarité et non pas en concurrence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E1D748F-B860-4930-B6FA-B303D16E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" y="4771920"/>
            <a:ext cx="924097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5. Développer des stratégies d’intercompréhension</a:t>
            </a:r>
          </a:p>
        </p:txBody>
      </p:sp>
    </p:spTree>
    <p:extLst>
      <p:ext uri="{BB962C8B-B14F-4D97-AF65-F5344CB8AC3E}">
        <p14:creationId xmlns:p14="http://schemas.microsoft.com/office/powerpoint/2010/main" val="22717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098" name="Picture 2" descr="https://image.jimcdn.com/app/cms/image/transf/none/path/s50af4e2b92447c8d/image/ide86a2a27a5a90cb/version/1353666984/im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909" y="2937095"/>
            <a:ext cx="690033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1037784">
            <a:off x="9192005" y="4372848"/>
            <a:ext cx="2548368" cy="21067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/>
              <a:t>Tu me dis, j'oublie. Tu m'enseignes, je me souviens. Tu m'impliques, j'apprends. </a:t>
            </a:r>
          </a:p>
          <a:p>
            <a:pPr algn="ctr"/>
            <a:r>
              <a:rPr lang="fr-FR" sz="1400" b="1" i="1" dirty="0"/>
              <a:t>Benjamin Franklin</a:t>
            </a:r>
          </a:p>
        </p:txBody>
      </p:sp>
      <p:sp>
        <p:nvSpPr>
          <p:cNvPr id="5" name="Dreptunghi 4"/>
          <p:cNvSpPr/>
          <p:nvPr/>
        </p:nvSpPr>
        <p:spPr>
          <a:xfrm rot="20804736">
            <a:off x="512064" y="5264898"/>
            <a:ext cx="348386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/>
              <a:t>Aide-moi à faire seul et à penser par moi-même. </a:t>
            </a:r>
          </a:p>
          <a:p>
            <a:r>
              <a:rPr lang="fr-FR" dirty="0"/>
              <a:t>Maria Montessori</a:t>
            </a:r>
          </a:p>
        </p:txBody>
      </p:sp>
      <p:sp>
        <p:nvSpPr>
          <p:cNvPr id="6" name="Dreptunghi 5"/>
          <p:cNvSpPr/>
          <p:nvPr/>
        </p:nvSpPr>
        <p:spPr>
          <a:xfrm>
            <a:off x="677334" y="781002"/>
            <a:ext cx="10360412" cy="368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fr-FR" sz="60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Comment peut-on enseigner</a:t>
            </a:r>
            <a:r>
              <a:rPr lang="ro-RO" sz="60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60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médiation et la faire pratiquer?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Pratiquer une approche progressive et différenciée des activités de médiation, en accord avec le niveau linguistique de l’élève (de A1 à B2): les descripteurs/les échelles du Complément CECR</a:t>
            </a:r>
            <a:endParaRPr lang="en-GB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20892" y="460276"/>
            <a:ext cx="8596668" cy="13208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+mn-lt"/>
              </a:rPr>
              <a:t>Proposition d’activité</a:t>
            </a:r>
            <a:r>
              <a:rPr lang="en-GB" dirty="0">
                <a:solidFill>
                  <a:schemeClr val="accent1"/>
                </a:solidFill>
                <a:latin typeface="+mn-lt"/>
              </a:rPr>
              <a:t/>
            </a:r>
            <a:br>
              <a:rPr lang="en-GB" dirty="0">
                <a:solidFill>
                  <a:schemeClr val="accent1"/>
                </a:solidFill>
                <a:latin typeface="+mn-lt"/>
              </a:rPr>
            </a:b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Substituent conținut 4"/>
          <p:cNvSpPr>
            <a:spLocks noGrp="1"/>
          </p:cNvSpPr>
          <p:nvPr>
            <p:ph idx="1"/>
          </p:nvPr>
        </p:nvSpPr>
        <p:spPr>
          <a:xfrm rot="20688176">
            <a:off x="30694" y="78168"/>
            <a:ext cx="2630424" cy="17305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sz="1400" b="1" i="1" dirty="0"/>
              <a:t>Rien ne va de soi. Rien n'est donné. Tout se construit. </a:t>
            </a:r>
          </a:p>
          <a:p>
            <a:pPr marL="0" indent="0" algn="ctr">
              <a:buNone/>
            </a:pPr>
            <a:r>
              <a:rPr lang="fr-FR" sz="1400" b="1" i="1" dirty="0"/>
              <a:t>Gaston Bachelard</a:t>
            </a:r>
          </a:p>
          <a:p>
            <a:pPr algn="ctr"/>
            <a:endParaRPr lang="fr-FR" sz="1400" b="1" i="1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033" y="255488"/>
            <a:ext cx="1650809" cy="1100540"/>
          </a:xfrm>
          <a:prstGeom prst="rect">
            <a:avLst/>
          </a:prstGeom>
        </p:spPr>
      </p:pic>
      <p:sp>
        <p:nvSpPr>
          <p:cNvPr id="3" name="Dreptunghi 2"/>
          <p:cNvSpPr/>
          <p:nvPr/>
        </p:nvSpPr>
        <p:spPr>
          <a:xfrm>
            <a:off x="465784" y="1783603"/>
            <a:ext cx="6248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Niveau A2</a:t>
            </a:r>
            <a:endParaRPr lang="en-GB" b="1" dirty="0"/>
          </a:p>
          <a:p>
            <a:r>
              <a:rPr lang="fr-FR" b="1" dirty="0"/>
              <a:t>Compétence:</a:t>
            </a:r>
            <a:endParaRPr lang="en-GB" b="1" dirty="0"/>
          </a:p>
          <a:p>
            <a:r>
              <a:rPr lang="fr-FR" b="1" dirty="0">
                <a:solidFill>
                  <a:srgbClr val="0070C0"/>
                </a:solidFill>
              </a:rPr>
              <a:t>Comprendre et formuler en français le message d’une chanson roumaine</a:t>
            </a:r>
            <a:endParaRPr lang="ro-RO" b="1" dirty="0">
              <a:solidFill>
                <a:srgbClr val="0070C0"/>
              </a:solidFill>
            </a:endParaRPr>
          </a:p>
          <a:p>
            <a:r>
              <a:rPr lang="ro-RO" b="1" dirty="0"/>
              <a:t>Pr</a:t>
            </a:r>
            <a:r>
              <a:rPr lang="fr-FR" b="1" dirty="0" err="1"/>
              <a:t>érequis</a:t>
            </a:r>
            <a:endParaRPr lang="fr-FR" b="1" dirty="0"/>
          </a:p>
          <a:p>
            <a:r>
              <a:rPr lang="fr-FR" b="1" dirty="0">
                <a:solidFill>
                  <a:srgbClr val="0070C0"/>
                </a:solidFill>
              </a:rPr>
              <a:t>Le verbe- l’indicatif présent, le passé composé</a:t>
            </a:r>
            <a:endParaRPr lang="ro-RO" b="1" dirty="0">
              <a:solidFill>
                <a:srgbClr val="0070C0"/>
              </a:solidFill>
            </a:endParaRPr>
          </a:p>
          <a:p>
            <a:r>
              <a:rPr lang="ro-RO" b="1" dirty="0">
                <a:solidFill>
                  <a:srgbClr val="0070C0"/>
                </a:solidFill>
              </a:rPr>
              <a:t>La n</a:t>
            </a:r>
            <a:r>
              <a:rPr lang="fr-FR" b="1" dirty="0" err="1">
                <a:solidFill>
                  <a:srgbClr val="0070C0"/>
                </a:solidFill>
              </a:rPr>
              <a:t>égation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Expressions avec </a:t>
            </a:r>
            <a:r>
              <a:rPr lang="fr-FR" b="1" i="1" dirty="0">
                <a:solidFill>
                  <a:srgbClr val="0070C0"/>
                </a:solidFill>
              </a:rPr>
              <a:t>avoir</a:t>
            </a:r>
          </a:p>
          <a:p>
            <a:r>
              <a:rPr lang="fr-FR" b="1" dirty="0">
                <a:solidFill>
                  <a:srgbClr val="0070C0"/>
                </a:solidFill>
              </a:rPr>
              <a:t>Les mots interrogatifs</a:t>
            </a:r>
          </a:p>
          <a:p>
            <a:r>
              <a:rPr lang="fr-FR" b="1" dirty="0">
                <a:solidFill>
                  <a:srgbClr val="0070C0"/>
                </a:solidFill>
              </a:rPr>
              <a:t>Le vocabulaire de</a:t>
            </a:r>
            <a:r>
              <a:rPr lang="ro-RO" b="1" dirty="0">
                <a:solidFill>
                  <a:srgbClr val="0070C0"/>
                </a:solidFill>
              </a:rPr>
              <a:t> la </a:t>
            </a:r>
            <a:r>
              <a:rPr lang="ro-RO" b="1" i="1" dirty="0">
                <a:solidFill>
                  <a:srgbClr val="0070C0"/>
                </a:solidFill>
              </a:rPr>
              <a:t>familie</a:t>
            </a:r>
            <a:r>
              <a:rPr lang="en-GB" b="1" i="1" dirty="0">
                <a:solidFill>
                  <a:srgbClr val="0070C0"/>
                </a:solidFill>
              </a:rPr>
              <a:t>/ des sentiments</a:t>
            </a:r>
          </a:p>
          <a:p>
            <a:r>
              <a:rPr lang="fr-FR" b="1" dirty="0"/>
              <a:t>Stratégies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Refléter</a:t>
            </a:r>
            <a:r>
              <a:rPr lang="en-GB" dirty="0">
                <a:solidFill>
                  <a:srgbClr val="0070C0"/>
                </a:solidFill>
              </a:rPr>
              <a:t> au </a:t>
            </a:r>
            <a:r>
              <a:rPr lang="en-GB" dirty="0" err="1">
                <a:solidFill>
                  <a:srgbClr val="0070C0"/>
                </a:solidFill>
              </a:rPr>
              <a:t>sens</a:t>
            </a:r>
            <a:r>
              <a:rPr lang="en-GB" dirty="0">
                <a:solidFill>
                  <a:srgbClr val="0070C0"/>
                </a:solidFill>
              </a:rPr>
              <a:t> et au </a:t>
            </a:r>
            <a:r>
              <a:rPr lang="en-GB" dirty="0" err="1">
                <a:solidFill>
                  <a:srgbClr val="0070C0"/>
                </a:solidFill>
              </a:rPr>
              <a:t>contexte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culturel</a:t>
            </a:r>
            <a:r>
              <a:rPr lang="en-GB" dirty="0">
                <a:solidFill>
                  <a:srgbClr val="0070C0"/>
                </a:solidFill>
              </a:rPr>
              <a:t> à </a:t>
            </a:r>
            <a:r>
              <a:rPr lang="en-GB" dirty="0" err="1">
                <a:solidFill>
                  <a:srgbClr val="0070C0"/>
                </a:solidFill>
              </a:rPr>
              <a:t>partir</a:t>
            </a:r>
            <a:r>
              <a:rPr lang="en-GB" dirty="0">
                <a:solidFill>
                  <a:srgbClr val="0070C0"/>
                </a:solidFill>
              </a:rPr>
              <a:t> de  la chanson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Repérer</a:t>
            </a:r>
            <a:r>
              <a:rPr lang="en-GB" dirty="0">
                <a:solidFill>
                  <a:srgbClr val="0070C0"/>
                </a:solidFill>
              </a:rPr>
              <a:t>  les mots-</a:t>
            </a:r>
            <a:r>
              <a:rPr lang="en-GB" dirty="0" err="1">
                <a:solidFill>
                  <a:srgbClr val="0070C0"/>
                </a:solidFill>
              </a:rPr>
              <a:t>clés</a:t>
            </a:r>
            <a:r>
              <a:rPr lang="en-GB" dirty="0">
                <a:solidFill>
                  <a:srgbClr val="0070C0"/>
                </a:solidFill>
              </a:rPr>
              <a:t> et le transposer </a:t>
            </a:r>
            <a:r>
              <a:rPr lang="en-GB" dirty="0" err="1">
                <a:solidFill>
                  <a:srgbClr val="0070C0"/>
                </a:solidFill>
              </a:rPr>
              <a:t>en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français</a:t>
            </a: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Identifier les </a:t>
            </a:r>
            <a:r>
              <a:rPr lang="en-GB" dirty="0" err="1">
                <a:solidFill>
                  <a:srgbClr val="0070C0"/>
                </a:solidFill>
              </a:rPr>
              <a:t>idées</a:t>
            </a:r>
            <a:r>
              <a:rPr lang="en-GB" dirty="0">
                <a:solidFill>
                  <a:srgbClr val="0070C0"/>
                </a:solidFill>
              </a:rPr>
              <a:t> à </a:t>
            </a:r>
            <a:r>
              <a:rPr lang="en-GB" dirty="0" err="1">
                <a:solidFill>
                  <a:srgbClr val="0070C0"/>
                </a:solidFill>
              </a:rPr>
              <a:t>partir</a:t>
            </a:r>
            <a:r>
              <a:rPr lang="en-GB" dirty="0">
                <a:solidFill>
                  <a:srgbClr val="0070C0"/>
                </a:solidFill>
              </a:rPr>
              <a:t> du plan des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Formuler</a:t>
            </a:r>
            <a:r>
              <a:rPr lang="en-GB" dirty="0">
                <a:solidFill>
                  <a:srgbClr val="0070C0"/>
                </a:solidFill>
              </a:rPr>
              <a:t> le message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fr-FR" dirty="0"/>
              <a:t> </a:t>
            </a:r>
            <a:endParaRPr lang="en-GB" dirty="0"/>
          </a:p>
          <a:p>
            <a:endParaRPr lang="en-GB" dirty="0"/>
          </a:p>
        </p:txBody>
      </p:sp>
      <p:sp>
        <p:nvSpPr>
          <p:cNvPr id="6" name="Dreptunghi 5"/>
          <p:cNvSpPr/>
          <p:nvPr/>
        </p:nvSpPr>
        <p:spPr>
          <a:xfrm>
            <a:off x="6434266" y="365364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Voici ses questions :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0000"/>
                </a:solidFill>
              </a:rPr>
              <a:t>Quel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est</a:t>
            </a:r>
            <a:r>
              <a:rPr lang="en-GB" dirty="0">
                <a:solidFill>
                  <a:srgbClr val="FF0000"/>
                </a:solidFill>
              </a:rPr>
              <a:t> le nom de la chanson?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Smiley </a:t>
            </a:r>
            <a:r>
              <a:rPr lang="en-GB" dirty="0" err="1">
                <a:solidFill>
                  <a:srgbClr val="FF0000"/>
                </a:solidFill>
              </a:rPr>
              <a:t>est</a:t>
            </a:r>
            <a:r>
              <a:rPr lang="en-GB" dirty="0">
                <a:solidFill>
                  <a:srgbClr val="FF0000"/>
                </a:solidFill>
              </a:rPr>
              <a:t> le </a:t>
            </a:r>
            <a:r>
              <a:rPr lang="en-GB" dirty="0" err="1">
                <a:solidFill>
                  <a:srgbClr val="FF0000"/>
                </a:solidFill>
              </a:rPr>
              <a:t>vrai</a:t>
            </a:r>
            <a:r>
              <a:rPr lang="en-GB" dirty="0">
                <a:solidFill>
                  <a:srgbClr val="FF0000"/>
                </a:solidFill>
              </a:rPr>
              <a:t> nom du </a:t>
            </a:r>
            <a:r>
              <a:rPr lang="en-GB" dirty="0" err="1">
                <a:solidFill>
                  <a:srgbClr val="FF0000"/>
                </a:solidFill>
              </a:rPr>
              <a:t>chanteur</a:t>
            </a:r>
            <a:r>
              <a:rPr lang="en-GB" dirty="0">
                <a:solidFill>
                  <a:srgbClr val="FF0000"/>
                </a:solidFill>
              </a:rPr>
              <a:t> 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Il </a:t>
            </a:r>
            <a:r>
              <a:rPr lang="en-GB" dirty="0" err="1">
                <a:solidFill>
                  <a:srgbClr val="FF0000"/>
                </a:solidFill>
              </a:rPr>
              <a:t>est</a:t>
            </a:r>
            <a:r>
              <a:rPr lang="en-GB" dirty="0">
                <a:solidFill>
                  <a:srgbClr val="FF0000"/>
                </a:solidFill>
              </a:rPr>
              <a:t> un </a:t>
            </a:r>
            <a:r>
              <a:rPr lang="en-GB" dirty="0" err="1">
                <a:solidFill>
                  <a:srgbClr val="FF0000"/>
                </a:solidFill>
              </a:rPr>
              <a:t>chanteur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connu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aimé</a:t>
            </a:r>
            <a:r>
              <a:rPr lang="en-GB" dirty="0">
                <a:solidFill>
                  <a:srgbClr val="FF0000"/>
                </a:solidFill>
              </a:rPr>
              <a:t> par les </a:t>
            </a:r>
            <a:r>
              <a:rPr lang="en-GB" dirty="0" err="1">
                <a:solidFill>
                  <a:srgbClr val="FF0000"/>
                </a:solidFill>
              </a:rPr>
              <a:t>jeunes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0000"/>
                </a:solidFill>
              </a:rPr>
              <a:t>Quel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est</a:t>
            </a:r>
            <a:r>
              <a:rPr lang="en-GB" dirty="0">
                <a:solidFill>
                  <a:srgbClr val="FF0000"/>
                </a:solidFill>
              </a:rPr>
              <a:t> le </a:t>
            </a:r>
            <a:r>
              <a:rPr lang="en-GB" dirty="0" err="1">
                <a:solidFill>
                  <a:srgbClr val="FF0000"/>
                </a:solidFill>
              </a:rPr>
              <a:t>thème</a:t>
            </a:r>
            <a:r>
              <a:rPr lang="en-GB" dirty="0">
                <a:solidFill>
                  <a:srgbClr val="FF0000"/>
                </a:solidFill>
              </a:rPr>
              <a:t> de la chanson?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De quoi </a:t>
            </a:r>
            <a:r>
              <a:rPr lang="en-GB" dirty="0" err="1">
                <a:solidFill>
                  <a:srgbClr val="FF0000"/>
                </a:solidFill>
              </a:rPr>
              <a:t>parle</a:t>
            </a:r>
            <a:r>
              <a:rPr lang="en-GB" dirty="0">
                <a:solidFill>
                  <a:srgbClr val="FF0000"/>
                </a:solidFill>
              </a:rPr>
              <a:t>-t-</a:t>
            </a:r>
            <a:r>
              <a:rPr lang="en-GB" dirty="0" err="1">
                <a:solidFill>
                  <a:srgbClr val="FF0000"/>
                </a:solidFill>
              </a:rPr>
              <a:t>il</a:t>
            </a:r>
            <a:r>
              <a:rPr lang="en-GB" dirty="0">
                <a:solidFill>
                  <a:srgbClr val="FF0000"/>
                </a:solidFill>
              </a:rPr>
              <a:t>? </a:t>
            </a:r>
            <a:r>
              <a:rPr lang="en-GB" dirty="0" err="1">
                <a:solidFill>
                  <a:srgbClr val="FF0000"/>
                </a:solidFill>
              </a:rPr>
              <a:t>Quels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sont</a:t>
            </a:r>
            <a:r>
              <a:rPr lang="en-GB" dirty="0">
                <a:solidFill>
                  <a:srgbClr val="FF0000"/>
                </a:solidFill>
              </a:rPr>
              <a:t> les mots </a:t>
            </a:r>
            <a:r>
              <a:rPr lang="en-GB" dirty="0" err="1">
                <a:solidFill>
                  <a:srgbClr val="FF0000"/>
                </a:solidFill>
              </a:rPr>
              <a:t>clés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0000"/>
                </a:solidFill>
              </a:rPr>
              <a:t>Pourquoi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tra</a:t>
            </a:r>
            <a:r>
              <a:rPr lang="ro-RO" dirty="0">
                <a:solidFill>
                  <a:srgbClr val="FF0000"/>
                </a:solidFill>
              </a:rPr>
              <a:t>î</a:t>
            </a:r>
            <a:r>
              <a:rPr lang="en-GB" dirty="0">
                <a:solidFill>
                  <a:srgbClr val="FF0000"/>
                </a:solidFill>
              </a:rPr>
              <a:t>ne-t-</a:t>
            </a:r>
            <a:r>
              <a:rPr lang="en-GB" dirty="0" err="1">
                <a:solidFill>
                  <a:srgbClr val="FF0000"/>
                </a:solidFill>
              </a:rPr>
              <a:t>il</a:t>
            </a:r>
            <a:r>
              <a:rPr lang="en-GB" dirty="0">
                <a:solidFill>
                  <a:srgbClr val="FF0000"/>
                </a:solidFill>
              </a:rPr>
              <a:t> un chariot </a:t>
            </a:r>
            <a:r>
              <a:rPr lang="en-GB" dirty="0" err="1">
                <a:solidFill>
                  <a:srgbClr val="FF0000"/>
                </a:solidFill>
              </a:rPr>
              <a:t>plein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d’affaires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Avec qui </a:t>
            </a:r>
            <a:r>
              <a:rPr lang="en-GB" dirty="0" err="1">
                <a:solidFill>
                  <a:srgbClr val="FF0000"/>
                </a:solidFill>
              </a:rPr>
              <a:t>construit-il</a:t>
            </a:r>
            <a:r>
              <a:rPr lang="en-GB" dirty="0">
                <a:solidFill>
                  <a:srgbClr val="FF0000"/>
                </a:solidFill>
              </a:rPr>
              <a:t> la </a:t>
            </a:r>
            <a:r>
              <a:rPr lang="en-GB" dirty="0" err="1">
                <a:solidFill>
                  <a:srgbClr val="FF0000"/>
                </a:solidFill>
              </a:rPr>
              <a:t>maison</a:t>
            </a:r>
            <a:r>
              <a:rPr lang="en-GB" dirty="0">
                <a:solidFill>
                  <a:srgbClr val="FF0000"/>
                </a:solidFill>
              </a:rPr>
              <a:t>? Et pour qui?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Que </a:t>
            </a:r>
            <a:r>
              <a:rPr lang="en-GB" dirty="0" err="1">
                <a:solidFill>
                  <a:srgbClr val="FF0000"/>
                </a:solidFill>
              </a:rPr>
              <a:t>dit</a:t>
            </a:r>
            <a:r>
              <a:rPr lang="en-GB" dirty="0">
                <a:solidFill>
                  <a:srgbClr val="FF0000"/>
                </a:solidFill>
              </a:rPr>
              <a:t> le refrain?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0000"/>
                </a:solidFill>
              </a:rPr>
              <a:t>Quel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est</a:t>
            </a:r>
            <a:r>
              <a:rPr lang="en-GB" dirty="0">
                <a:solidFill>
                  <a:srgbClr val="FF0000"/>
                </a:solidFill>
              </a:rPr>
              <a:t> le message?</a:t>
            </a:r>
          </a:p>
          <a:p>
            <a:r>
              <a:rPr lang="fr-FR" dirty="0"/>
              <a:t> </a:t>
            </a:r>
            <a:endParaRPr lang="en-GB" dirty="0"/>
          </a:p>
        </p:txBody>
      </p:sp>
      <p:sp>
        <p:nvSpPr>
          <p:cNvPr id="7" name="Dreptunghi 6">
            <a:extLst>
              <a:ext uri="{FF2B5EF4-FFF2-40B4-BE49-F238E27FC236}">
                <a16:creationId xmlns="" xmlns:a16="http://schemas.microsoft.com/office/drawing/2014/main" id="{605967B8-9D6C-4F75-8E54-07EA1D1F9880}"/>
              </a:ext>
            </a:extLst>
          </p:cNvPr>
          <p:cNvSpPr/>
          <p:nvPr/>
        </p:nvSpPr>
        <p:spPr>
          <a:xfrm>
            <a:off x="6434266" y="1350676"/>
            <a:ext cx="5368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Contexte </a:t>
            </a:r>
            <a:endParaRPr lang="en-GB" dirty="0"/>
          </a:p>
          <a:p>
            <a:r>
              <a:rPr lang="fr-FR" dirty="0">
                <a:solidFill>
                  <a:srgbClr val="FF0000"/>
                </a:solidFill>
              </a:rPr>
              <a:t>Votre correspondant français doit faire un projet interculturel dont le thème est  </a:t>
            </a:r>
            <a:r>
              <a:rPr lang="fr-FR" b="1" i="1" dirty="0"/>
              <a:t>Un chanteur, une chanson, un message pour tes amis</a:t>
            </a:r>
            <a:endParaRPr lang="en-GB" dirty="0"/>
          </a:p>
          <a:p>
            <a:r>
              <a:rPr lang="fr-FR" dirty="0">
                <a:solidFill>
                  <a:srgbClr val="FF0000"/>
                </a:solidFill>
              </a:rPr>
              <a:t>Il a trouvé une mélodie roumaine mais il a du mal à comprendre les paroles et le message. Il fait appel à  vous pour réaliser son projet. Il vous demande de lui expliquer les vers. </a:t>
            </a:r>
            <a:endParaRPr lang="ro-R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282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Étapes</a:t>
            </a:r>
            <a:r>
              <a:rPr lang="en-GB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GB" b="1" dirty="0">
                <a:solidFill>
                  <a:schemeClr val="accent1"/>
                </a:solidFill>
                <a:latin typeface="+mn-lt"/>
              </a:rPr>
            </a:br>
            <a:endParaRPr lang="en-GB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74" name="Picture 2" descr="https://alltrends.today/wp-content/uploads/2019/09/preview-11193760-1200x630-99-1568528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35" y="4142255"/>
            <a:ext cx="4232523" cy="222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/>
          <p:cNvSpPr/>
          <p:nvPr/>
        </p:nvSpPr>
        <p:spPr>
          <a:xfrm rot="360319">
            <a:off x="7536527" y="2976055"/>
            <a:ext cx="450799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i="1" dirty="0"/>
              <a:t>Si tu donnes un poisson à un homme, il mangera un jour. Si tu lui apprends à pêcher, il mangera toujours.</a:t>
            </a:r>
            <a:r>
              <a:rPr lang="fr-FR" dirty="0"/>
              <a:t> Lao-Tseu</a:t>
            </a:r>
          </a:p>
        </p:txBody>
      </p:sp>
      <p:sp>
        <p:nvSpPr>
          <p:cNvPr id="5" name="Dreptunghi 4"/>
          <p:cNvSpPr/>
          <p:nvPr/>
        </p:nvSpPr>
        <p:spPr>
          <a:xfrm>
            <a:off x="761469" y="1209619"/>
            <a:ext cx="67391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1. visionner sans le son</a:t>
            </a:r>
          </a:p>
          <a:p>
            <a:r>
              <a:rPr lang="ro-RO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Regarde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la séquence vidéo et répondez aux questions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https://youtu.be/uK16vrna6jw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Exerices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à réponses ouvertes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Reconnais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ez-vous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chanteur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? La </a:t>
            </a:r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chanson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connu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aimé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Roumains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Connais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ez-vous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vrai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 nom?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Visionner avec le son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Regardez le vidéoclip  et notez sur vos cahiers des mots-clés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3. Compréhension globale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QCM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.Compréhension détaillée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Exercices de /d’ repérage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appariement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Carte mentale de la chanson</a:t>
            </a:r>
          </a:p>
          <a:p>
            <a:endParaRPr lang="en-GB" dirty="0"/>
          </a:p>
        </p:txBody>
      </p:sp>
      <p:sp>
        <p:nvSpPr>
          <p:cNvPr id="6" name="Dreptunghi 5"/>
          <p:cNvSpPr/>
          <p:nvPr/>
        </p:nvSpPr>
        <p:spPr>
          <a:xfrm>
            <a:off x="7254240" y="605665"/>
            <a:ext cx="5212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6097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39" y="2515751"/>
            <a:ext cx="1912769" cy="1912769"/>
          </a:xfrm>
          <a:prstGeom prst="rect">
            <a:avLst/>
          </a:prstGeom>
        </p:spPr>
      </p:pic>
      <p:pic>
        <p:nvPicPr>
          <p:cNvPr id="19" name="I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23174">
            <a:off x="4609791" y="3940226"/>
            <a:ext cx="2019864" cy="1881773"/>
          </a:xfrm>
          <a:prstGeom prst="rect">
            <a:avLst/>
          </a:prstGeom>
        </p:spPr>
      </p:pic>
      <p:pic>
        <p:nvPicPr>
          <p:cNvPr id="18" name="I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93482">
            <a:off x="4661602" y="1755260"/>
            <a:ext cx="2362597" cy="1547563"/>
          </a:xfrm>
          <a:prstGeom prst="rect">
            <a:avLst/>
          </a:prstGeom>
        </p:spPr>
      </p:pic>
      <p:pic>
        <p:nvPicPr>
          <p:cNvPr id="17" name="I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77365">
            <a:off x="1884460" y="4393715"/>
            <a:ext cx="2403685" cy="1670774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010" y="534062"/>
            <a:ext cx="1410208" cy="2152990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38060">
            <a:off x="828159" y="2215626"/>
            <a:ext cx="2535977" cy="1320318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615184" y="41783"/>
            <a:ext cx="9646920" cy="1568774"/>
          </a:xfrm>
        </p:spPr>
        <p:txBody>
          <a:bodyPr>
            <a:normAutofit/>
          </a:bodyPr>
          <a:lstStyle/>
          <a:p>
            <a:r>
              <a:rPr lang="ro-RO" b="1" dirty="0"/>
              <a:t>L’HISTOIRE DE MA VIE</a:t>
            </a:r>
            <a:endParaRPr lang="en-GB" dirty="0"/>
          </a:p>
        </p:txBody>
      </p:sp>
      <p:pic>
        <p:nvPicPr>
          <p:cNvPr id="5" name="Imagine 4" descr="C:\Users\Lenovo V110\Desktop\colonne-de-l-infini-par-constantin-brancusi-119345217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22" b="97778" l="10000" r="90000">
                        <a14:foregroundMark x1="49500" y1="4333" x2="42000" y2="13444"/>
                        <a14:foregroundMark x1="42000" y1="13444" x2="42167" y2="19333"/>
                        <a14:foregroundMark x1="43167" y1="12222" x2="42333" y2="16000"/>
                        <a14:foregroundMark x1="41333" y1="93667" x2="41000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51" y="139449"/>
            <a:ext cx="3619727" cy="603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9637" y="-163428"/>
            <a:ext cx="1341236" cy="1059272"/>
          </a:xfrm>
          <a:prstGeom prst="rect">
            <a:avLst/>
          </a:prstGeom>
        </p:spPr>
      </p:pic>
      <p:sp>
        <p:nvSpPr>
          <p:cNvPr id="7" name="Explicație în oval 6"/>
          <p:cNvSpPr/>
          <p:nvPr/>
        </p:nvSpPr>
        <p:spPr>
          <a:xfrm rot="2114279">
            <a:off x="9467364" y="3272173"/>
            <a:ext cx="1616075" cy="949325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vis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xplicație în oval 7"/>
          <p:cNvSpPr/>
          <p:nvPr/>
        </p:nvSpPr>
        <p:spPr>
          <a:xfrm>
            <a:off x="7996911" y="5054532"/>
            <a:ext cx="1524000" cy="746760"/>
          </a:xfrm>
          <a:prstGeom prst="wedgeEllipseCallout">
            <a:avLst>
              <a:gd name="adj1" fmla="val 58304"/>
              <a:gd name="adj2" fmla="val 8308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suis né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reptunghi 8"/>
          <p:cNvSpPr/>
          <p:nvPr/>
        </p:nvSpPr>
        <p:spPr>
          <a:xfrm>
            <a:off x="571767" y="1071297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Complétez: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Je veux……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0" name="Dreptunghi 9"/>
          <p:cNvSpPr/>
          <p:nvPr/>
        </p:nvSpPr>
        <p:spPr>
          <a:xfrm rot="2269994">
            <a:off x="7234751" y="2078406"/>
            <a:ext cx="2380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chanter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reptunghi 10"/>
          <p:cNvSpPr/>
          <p:nvPr/>
        </p:nvSpPr>
        <p:spPr>
          <a:xfrm rot="19378468">
            <a:off x="10306573" y="2092885"/>
            <a:ext cx="1885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accent3"/>
                </a:solidFill>
              </a:rPr>
              <a:t>rêver</a:t>
            </a:r>
            <a:endParaRPr lang="ro-RO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Dreptunghi 11"/>
          <p:cNvSpPr/>
          <p:nvPr/>
        </p:nvSpPr>
        <p:spPr>
          <a:xfrm rot="19160602">
            <a:off x="10355492" y="3638360"/>
            <a:ext cx="1188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rire</a:t>
            </a:r>
            <a:endParaRPr lang="ro-RO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Dreptunghi 12"/>
          <p:cNvSpPr/>
          <p:nvPr/>
        </p:nvSpPr>
        <p:spPr>
          <a:xfrm rot="1572777">
            <a:off x="7515829" y="3326821"/>
            <a:ext cx="169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jouer</a:t>
            </a:r>
            <a:endParaRPr lang="ro-RO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Dreptunghi 13"/>
          <p:cNvSpPr/>
          <p:nvPr/>
        </p:nvSpPr>
        <p:spPr>
          <a:xfrm>
            <a:off x="6932886" y="934943"/>
            <a:ext cx="5389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accent4"/>
                </a:solidFill>
              </a:rPr>
              <a:t>Rester enfant</a:t>
            </a:r>
            <a:endParaRPr lang="ro-RO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6" name="Dreptunghi 15"/>
          <p:cNvSpPr/>
          <p:nvPr/>
        </p:nvSpPr>
        <p:spPr>
          <a:xfrm>
            <a:off x="6534775" y="4489929"/>
            <a:ext cx="57273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 réjouir de la vie</a:t>
            </a:r>
            <a:endParaRPr lang="ro-RO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Dreptunghi 14"/>
          <p:cNvSpPr/>
          <p:nvPr/>
        </p:nvSpPr>
        <p:spPr>
          <a:xfrm>
            <a:off x="3790802" y="6907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4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Références</a:t>
            </a:r>
            <a:endParaRPr lang="en-GB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21279"/>
          </a:xfrm>
        </p:spPr>
        <p:txBody>
          <a:bodyPr>
            <a:normAutofit/>
          </a:bodyPr>
          <a:lstStyle/>
          <a:p>
            <a:r>
              <a:rPr lang="fr-FR" dirty="0"/>
              <a:t>CECR. 2000. Cadre européen commun de référence pour les langues : apprendre, enseigner, évaluer, Paris, Didier</a:t>
            </a:r>
          </a:p>
          <a:p>
            <a:r>
              <a:rPr lang="fr-FR" dirty="0"/>
              <a:t>CADRE EUROPÉEN COMMUN DE RÉFÉRENCE POUR LES LANGUES : APPRENDRE, ENSEIGNER, ÉVALUER VOLUME COMPLÉMENTAIRE AVEC DE NOUVEAUX DESCRIPTEURS </a:t>
            </a:r>
          </a:p>
          <a:p>
            <a:r>
              <a:rPr lang="en-GB" dirty="0">
                <a:hlinkClick r:id="rId2"/>
              </a:rPr>
              <a:t>16807875d5 (coe.int)</a:t>
            </a:r>
            <a:endParaRPr lang="fr-FR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9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țetă">
  <a:themeElements>
    <a:clrScheme name="Fațetă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țetă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țet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1374</TotalTime>
  <Words>689</Words>
  <Application>Microsoft Office PowerPoint</Application>
  <PresentationFormat>Ecran lat</PresentationFormat>
  <Paragraphs>108</Paragraphs>
  <Slides>10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Trebuchet MS</vt:lpstr>
      <vt:lpstr>Wingdings 3</vt:lpstr>
      <vt:lpstr>Fațetă</vt:lpstr>
      <vt:lpstr>Prezentare PowerPoint</vt:lpstr>
      <vt:lpstr>Pourquoi la médiation ? Quel rôle peut-t-elle jouer dans l’apprentissage des langues?  </vt:lpstr>
      <vt:lpstr>Prezentare PowerPoint</vt:lpstr>
      <vt:lpstr>Objectifs transversaux des activités de médiation </vt:lpstr>
      <vt:lpstr> </vt:lpstr>
      <vt:lpstr>Proposition d’activité </vt:lpstr>
      <vt:lpstr> Étapes </vt:lpstr>
      <vt:lpstr>L’HISTOIRE DE MA VIE</vt:lpstr>
      <vt:lpstr>                      Références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Lenovo V110</dc:creator>
  <cp:lastModifiedBy>Lenovo V110</cp:lastModifiedBy>
  <cp:revision>89</cp:revision>
  <dcterms:created xsi:type="dcterms:W3CDTF">2021-11-18T09:59:13Z</dcterms:created>
  <dcterms:modified xsi:type="dcterms:W3CDTF">2021-12-06T07:57:23Z</dcterms:modified>
</cp:coreProperties>
</file>